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73" r:id="rId12"/>
    <p:sldId id="275" r:id="rId13"/>
    <p:sldId id="274" r:id="rId14"/>
    <p:sldId id="276" r:id="rId15"/>
    <p:sldId id="263" r:id="rId16"/>
    <p:sldId id="264" r:id="rId17"/>
    <p:sldId id="277" r:id="rId18"/>
    <p:sldId id="278" r:id="rId19"/>
    <p:sldId id="266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5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1\Documents\TEOLOCHOLCO%20(Escuelas%20Primarias%20Completo%20y%20con%20fechas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1\Documents\TEOLOCHOLCO%20(Escuelas%20Primarias%20Completo%20y%20con%20fechas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1\Documents\TEOLOCHOLCO%20(Escuelas%20Primarias%20Completo%20y%20con%20fechas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910256410256409E-2"/>
          <c:y val="0.10086548630140206"/>
          <c:w val="0.96346153846153848"/>
          <c:h val="0.6766192734502418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1.8082172420755098E-2"/>
                  <c:y val="9.216098966436202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2343003037430684"/>
                  <c:y val="-0.179015196550953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Hoja1!$E$57:$H$57</c:f>
              <c:strCache>
                <c:ptCount val="4"/>
                <c:pt idx="0">
                  <c:v>PESO BAJO </c:v>
                </c:pt>
                <c:pt idx="1">
                  <c:v>NORMOPESO</c:v>
                </c:pt>
                <c:pt idx="2">
                  <c:v>SOBREPESO</c:v>
                </c:pt>
                <c:pt idx="3">
                  <c:v>OBESIDAD</c:v>
                </c:pt>
              </c:strCache>
            </c:strRef>
          </c:cat>
          <c:val>
            <c:numRef>
              <c:f>Hoja1!$E$58:$H$58</c:f>
              <c:numCache>
                <c:formatCode>General</c:formatCode>
                <c:ptCount val="4"/>
                <c:pt idx="0">
                  <c:v>9.0500000000000007</c:v>
                </c:pt>
                <c:pt idx="1">
                  <c:v>206.55</c:v>
                </c:pt>
                <c:pt idx="2">
                  <c:v>58.19</c:v>
                </c:pt>
                <c:pt idx="3">
                  <c:v>22.2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24615841084E-2"/>
          <c:y val="0.89152671297710773"/>
          <c:w val="0.89999995076831785"/>
          <c:h val="9.343384104292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MX" sz="1600" b="1" dirty="0">
                <a:solidFill>
                  <a:schemeClr val="tx1"/>
                </a:solidFill>
              </a:rPr>
              <a:t>EVALUACIÓN NUTRICIONAL</a:t>
            </a:r>
            <a:r>
              <a:rPr lang="es-MX" sz="1600" b="1" baseline="0" dirty="0">
                <a:solidFill>
                  <a:schemeClr val="tx1"/>
                </a:solidFill>
              </a:rPr>
              <a:t> EN PRIMARIAS Y PREESCOLARES</a:t>
            </a:r>
            <a:r>
              <a:rPr lang="es-MX" sz="1600" baseline="0" dirty="0">
                <a:solidFill>
                  <a:schemeClr val="tx1"/>
                </a:solidFill>
              </a:rPr>
              <a:t> </a:t>
            </a:r>
            <a:r>
              <a:rPr lang="es-MX" sz="1600" b="1" baseline="0" dirty="0">
                <a:solidFill>
                  <a:schemeClr val="tx1"/>
                </a:solidFill>
              </a:rPr>
              <a:t>2015</a:t>
            </a:r>
            <a:endParaRPr lang="es-MX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1633329169530449"/>
          <c:y val="1.50394459799679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903082287975853E-2"/>
          <c:y val="0.14333638069614085"/>
          <c:w val="0.93826984840956729"/>
          <c:h val="0.7172552576876832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5.9080181756272825E-2"/>
                  <c:y val="7.56713079739063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1048707247786136"/>
                  <c:y val="-0.3144333560422033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9937813697268379E-2"/>
                  <c:y val="5.686450051276219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Hoja1!$E$29:$H$29</c:f>
              <c:strCache>
                <c:ptCount val="4"/>
                <c:pt idx="0">
                  <c:v>PESO BAJO </c:v>
                </c:pt>
                <c:pt idx="1">
                  <c:v>NORMOPESO</c:v>
                </c:pt>
                <c:pt idx="2">
                  <c:v>SOBREPESO</c:v>
                </c:pt>
                <c:pt idx="3">
                  <c:v>OBESIDAD</c:v>
                </c:pt>
              </c:strCache>
            </c:strRef>
          </c:cat>
          <c:val>
            <c:numRef>
              <c:f>Hoja1!$E$30:$H$30</c:f>
              <c:numCache>
                <c:formatCode>General</c:formatCode>
                <c:ptCount val="4"/>
                <c:pt idx="0">
                  <c:v>255</c:v>
                </c:pt>
                <c:pt idx="1">
                  <c:v>2754</c:v>
                </c:pt>
                <c:pt idx="2">
                  <c:v>609</c:v>
                </c:pt>
                <c:pt idx="3">
                  <c:v>180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81010687529801E-4"/>
          <c:y val="0.87704996332901497"/>
          <c:w val="0.95163733612961643"/>
          <c:h val="0.107910590691017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600" b="1" noProof="0" dirty="0" smtClean="0">
                <a:solidFill>
                  <a:schemeClr val="tx1"/>
                </a:solidFill>
              </a:rPr>
              <a:t>EVALUACIÓN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s-MX" sz="1600" b="1" noProof="0" dirty="0" smtClean="0">
                <a:solidFill>
                  <a:schemeClr val="tx1"/>
                </a:solidFill>
              </a:rPr>
              <a:t>NUTRICIONAL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chemeClr val="tx1"/>
                </a:solidFill>
              </a:rPr>
              <a:t>EN PRIMARIAS</a:t>
            </a:r>
            <a:r>
              <a:rPr lang="en-US" sz="1600" b="1" baseline="0" dirty="0">
                <a:solidFill>
                  <a:schemeClr val="tx1"/>
                </a:solidFill>
              </a:rPr>
              <a:t> Y PREESCOLARES 2014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6166967280788215E-2"/>
                  <c:y val="7.954820872698392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22343003037430684"/>
                  <c:y val="-0.179015196550953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Hoja1!$E$57:$H$57</c:f>
              <c:strCache>
                <c:ptCount val="4"/>
                <c:pt idx="0">
                  <c:v>PESO BAJO </c:v>
                </c:pt>
                <c:pt idx="1">
                  <c:v>NORMOPESO</c:v>
                </c:pt>
                <c:pt idx="2">
                  <c:v>SOBREPESO</c:v>
                </c:pt>
                <c:pt idx="3">
                  <c:v>OBESIDAD</c:v>
                </c:pt>
              </c:strCache>
            </c:strRef>
          </c:cat>
          <c:val>
            <c:numRef>
              <c:f>Hoja1!$E$58:$H$58</c:f>
              <c:numCache>
                <c:formatCode>General</c:formatCode>
                <c:ptCount val="4"/>
                <c:pt idx="0">
                  <c:v>9.0500000000000007</c:v>
                </c:pt>
                <c:pt idx="1">
                  <c:v>206.55</c:v>
                </c:pt>
                <c:pt idx="2">
                  <c:v>58.19</c:v>
                </c:pt>
                <c:pt idx="3">
                  <c:v>22.2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000024615841084E-2"/>
          <c:y val="0.89152671297710773"/>
          <c:w val="0.89999995076831785"/>
          <c:h val="9.343384104292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61870-DC8E-4AA3-86BC-7AC5AC3CBECB}" type="datetimeFigureOut">
              <a:rPr lang="es-MX" smtClean="0"/>
              <a:t>01/12/2016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9AEDE-34A2-4C23-9C2B-4A5F47FFEB4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1994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9AEDE-34A2-4C23-9C2B-4A5F47FFEB4E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110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BEF86-EA71-4F36-AFEB-26FBF5B48FD2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D62F5-49C4-4DC7-9E99-CF91BF8DB955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F7B8-9DDC-45EF-B669-8E2D2DD4B564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128D0-9AE8-4A32-BDDA-A596B29B90D6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F66B-E9E5-4E7F-8A0F-16ECA5FB344E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DDC6-3DF7-4317-AD07-B07CEBC14B06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A1FAE-44B7-4662-A5C2-B02E78DEBE7E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71008-AF15-4422-8CA8-D42016793021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8694-D8F8-4320-9A26-5D7A2B4144F1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4397-224B-4B07-A884-D5847FC2FF7D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B8B12-962C-4D40-93E9-6F8486C23292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2CB-C41B-4BA0-B958-EC07C9026345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8465-4352-43BD-8B11-4D04E120BBB1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72709-2327-4CBF-87FA-741337A55112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340A-7C33-4BEF-ACCF-BCEE63FF22B5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8FE4-2D7D-41C0-AC76-BBDF43DCD9EA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9D2378B4-626B-4F4C-8E32-9CC7D21A4545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B0615F-812E-44DD-83C8-8A7F0A3FC698}" type="datetime1">
              <a:rPr lang="en-US" smtClean="0"/>
              <a:t>12/1/2016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7245" y="2453132"/>
            <a:ext cx="10998557" cy="1087373"/>
          </a:xfrm>
        </p:spPr>
        <p:txBody>
          <a:bodyPr>
            <a:normAutofit fontScale="90000"/>
          </a:bodyPr>
          <a:lstStyle/>
          <a:p>
            <a:r>
              <a:rPr lang="es-MX" b="1" dirty="0" smtClean="0"/>
              <a:t>“Soldados </a:t>
            </a:r>
            <a:r>
              <a:rPr lang="es-MX" b="1" dirty="0" smtClean="0"/>
              <a:t>por la </a:t>
            </a:r>
            <a:r>
              <a:rPr lang="es-MX" b="1" dirty="0" smtClean="0"/>
              <a:t>salud ALIMENTARIA, </a:t>
            </a:r>
            <a:r>
              <a:rPr lang="es-MX" b="1" dirty="0" smtClean="0"/>
              <a:t>prevención del sobrepeso y la obesidad </a:t>
            </a:r>
            <a:r>
              <a:rPr lang="es-MX" b="1" dirty="0" smtClean="0"/>
              <a:t>INFANTIL 2015”</a:t>
            </a:r>
            <a:endParaRPr lang="es-MX" b="1" dirty="0"/>
          </a:p>
        </p:txBody>
      </p:sp>
      <p:pic>
        <p:nvPicPr>
          <p:cNvPr id="1026" name="Picture 2" descr="http://promocion.salud.gob.mx/hidalgo/images/logo_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9" y="5557233"/>
            <a:ext cx="3515932" cy="12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5314" y="3744532"/>
            <a:ext cx="9156878" cy="2785057"/>
          </a:xfrm>
        </p:spPr>
        <p:txBody>
          <a:bodyPr>
            <a:normAutofit/>
          </a:bodyPr>
          <a:lstStyle/>
          <a:p>
            <a:r>
              <a:rPr lang="es-MX" b="1" dirty="0" smtClean="0"/>
              <a:t>SAN LUIS TEOLOCHOLCO TLAXCALA</a:t>
            </a:r>
            <a:endParaRPr lang="es-MX" b="1" dirty="0"/>
          </a:p>
          <a:p>
            <a:r>
              <a:rPr lang="es-MX" b="1" dirty="0" smtClean="0"/>
              <a:t>PRESENTA:</a:t>
            </a:r>
          </a:p>
          <a:p>
            <a:r>
              <a:rPr lang="es-MX" b="1" dirty="0" smtClean="0"/>
              <a:t> LIC. NUT. FREDY HERNÁNDEZ </a:t>
            </a:r>
            <a:r>
              <a:rPr lang="es-MX" b="1" dirty="0" smtClean="0"/>
              <a:t>ATONAL</a:t>
            </a:r>
          </a:p>
          <a:p>
            <a:r>
              <a:rPr lang="es-MX" b="1" dirty="0" smtClean="0"/>
              <a:t>COORDINADOR DEL PROYECTO</a:t>
            </a:r>
            <a:endParaRPr lang="es-MX" b="1" dirty="0" smtClean="0"/>
          </a:p>
          <a:p>
            <a:pPr algn="r"/>
            <a:endParaRPr lang="es-MX" b="1" dirty="0" smtClean="0"/>
          </a:p>
          <a:p>
            <a:pPr algn="r"/>
            <a:r>
              <a:rPr lang="es-MX" b="1" dirty="0" smtClean="0"/>
              <a:t>Pachuca Hidalgo a 5 de Diciembre 2016 </a:t>
            </a:r>
            <a:endParaRPr lang="es-MX" b="1" dirty="0"/>
          </a:p>
        </p:txBody>
      </p:sp>
      <p:pic>
        <p:nvPicPr>
          <p:cNvPr id="5" name="11 Imagen" descr="H:\Nueva imagen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826" y="218942"/>
            <a:ext cx="2004333" cy="101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6 Imagen" descr="Logp promocion federacion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85288" y="199624"/>
            <a:ext cx="1721913" cy="1017430"/>
          </a:xfrm>
          <a:prstGeom prst="rect">
            <a:avLst/>
          </a:prstGeom>
        </p:spPr>
      </p:pic>
      <p:pic>
        <p:nvPicPr>
          <p:cNvPr id="7" name="0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357" y="218942"/>
            <a:ext cx="1555553" cy="1017430"/>
          </a:xfrm>
          <a:prstGeom prst="rect">
            <a:avLst/>
          </a:prstGeom>
        </p:spPr>
      </p:pic>
      <p:pic>
        <p:nvPicPr>
          <p:cNvPr id="8" name="7 Imagen" descr="logo salud federal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927" y="218942"/>
            <a:ext cx="1816163" cy="1017430"/>
          </a:xfrm>
          <a:prstGeom prst="rect">
            <a:avLst/>
          </a:prstGeom>
        </p:spPr>
      </p:pic>
      <p:pic>
        <p:nvPicPr>
          <p:cNvPr id="9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99" y="218942"/>
            <a:ext cx="1844927" cy="1017430"/>
          </a:xfrm>
          <a:prstGeom prst="rect">
            <a:avLst/>
          </a:prstGeom>
        </p:spPr>
      </p:pic>
      <p:pic>
        <p:nvPicPr>
          <p:cNvPr id="10" name="9 Imagen" descr="SALUD DE TLAXCAL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16524" y="218942"/>
            <a:ext cx="1919104" cy="101743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799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SE Formaron 300 promotores infantiles “soldados por la salud alimentaria, 10 talleres de títeres, 12 obras de teatro  </a:t>
            </a:r>
            <a:endParaRPr lang="es-MX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" y="2356834"/>
            <a:ext cx="3752558" cy="4365938"/>
          </a:xfr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35" y="2397081"/>
            <a:ext cx="3884054" cy="4353059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61" y="2397080"/>
            <a:ext cx="3696193" cy="4325691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10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087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ACTIVIDADES DESARROLLADAS DURANTE EL PROYECTO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656528"/>
          </a:xfrm>
        </p:spPr>
        <p:txBody>
          <a:bodyPr>
            <a:normAutofit/>
          </a:bodyPr>
          <a:lstStyle/>
          <a:p>
            <a:pPr algn="just"/>
            <a:r>
              <a:rPr lang="es-MX" sz="2400" b="1" dirty="0">
                <a:effectLst/>
              </a:rPr>
              <a:t>6.-Concurso de muestras culinarias regionales por institución educativa.		</a:t>
            </a:r>
          </a:p>
          <a:p>
            <a:pPr algn="just"/>
            <a:r>
              <a:rPr lang="es-MX" sz="2400" b="1" dirty="0">
                <a:effectLst/>
              </a:rPr>
              <a:t>7.-Concurso de Carteles  "soldados por la salud alimentaria".		</a:t>
            </a:r>
          </a:p>
          <a:p>
            <a:pPr algn="just"/>
            <a:r>
              <a:rPr lang="es-MX" sz="2400" b="1" dirty="0">
                <a:effectLst/>
              </a:rPr>
              <a:t>8.-Concurso de carreras con botargas "Todos contra la obesidad y el sobrepeso".</a:t>
            </a:r>
          </a:p>
          <a:p>
            <a:pPr algn="just"/>
            <a:r>
              <a:rPr lang="es-MX" dirty="0">
                <a:effectLst/>
              </a:rPr>
              <a:t>	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11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462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Desarrollo de competencias y participación comunitaria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   </a:t>
            </a:r>
            <a:endParaRPr lang="es-MX" dirty="0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8" y="2374541"/>
            <a:ext cx="3567448" cy="3709115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106" y="2374541"/>
            <a:ext cx="3644721" cy="3709116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797" y="2374541"/>
            <a:ext cx="3902299" cy="3709115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12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53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ACTIVIDADES DESARROLLADAS DURANTE EL PROYECTO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2428" y="2137893"/>
            <a:ext cx="10648166" cy="4546241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s-MX" sz="2400" b="1" dirty="0" smtClean="0">
              <a:effectLst/>
            </a:endParaRPr>
          </a:p>
          <a:p>
            <a:pPr algn="just"/>
            <a:endParaRPr lang="es-MX" sz="2400" b="1" dirty="0">
              <a:effectLst/>
            </a:endParaRPr>
          </a:p>
          <a:p>
            <a:pPr algn="just"/>
            <a:r>
              <a:rPr lang="es-MX" sz="2600" b="1" dirty="0" smtClean="0">
                <a:effectLst/>
              </a:rPr>
              <a:t>9</a:t>
            </a:r>
            <a:r>
              <a:rPr lang="es-MX" sz="2600" b="1" dirty="0">
                <a:effectLst/>
              </a:rPr>
              <a:t>.-Creación del gimnasio al aire libre	.</a:t>
            </a:r>
            <a:endParaRPr lang="es-MX" sz="2600" b="1" dirty="0" smtClean="0">
              <a:effectLst/>
            </a:endParaRPr>
          </a:p>
          <a:p>
            <a:pPr algn="just"/>
            <a:r>
              <a:rPr lang="es-MX" sz="2600" b="1" dirty="0" smtClean="0">
                <a:effectLst/>
              </a:rPr>
              <a:t>10</a:t>
            </a:r>
            <a:r>
              <a:rPr lang="es-MX" sz="2600" b="1" dirty="0">
                <a:effectLst/>
              </a:rPr>
              <a:t>.-Cursos-talleres de alimentación saludable  con alimentos de la región de acuerdo al plato del bien comer.		</a:t>
            </a:r>
          </a:p>
          <a:p>
            <a:pPr algn="just"/>
            <a:r>
              <a:rPr lang="es-MX" sz="2600" b="1" dirty="0">
                <a:effectLst/>
              </a:rPr>
              <a:t>11.-Campaña de promoción de la alimentación saludable y actividad física	</a:t>
            </a:r>
          </a:p>
          <a:p>
            <a:pPr algn="just"/>
            <a:r>
              <a:rPr lang="es-MX" sz="2600" b="1" dirty="0">
                <a:effectLst/>
              </a:rPr>
              <a:t>12.-Evento de Inauguración y Clausura del Proyecto  e informe de resultados a la población.		</a:t>
            </a:r>
          </a:p>
          <a:p>
            <a:pPr algn="just"/>
            <a:r>
              <a:rPr lang="es-MX" sz="2600" b="1" dirty="0">
                <a:effectLst/>
              </a:rPr>
              <a:t>13.-Paseos en bicicleta para prevenir el sobrepeso en los escolares.		 </a:t>
            </a:r>
            <a:endParaRPr lang="es-MX" sz="2600" dirty="0">
              <a:effectLst/>
            </a:endParaRPr>
          </a:p>
          <a:p>
            <a:endParaRPr lang="es-MX" sz="2600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13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75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Acciones integradas,</a:t>
            </a:r>
            <a:r>
              <a:rPr lang="es-MX" b="1" dirty="0"/>
              <a:t> Desarrollo de competencias y participación comunitaria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8" y="2717442"/>
            <a:ext cx="3562361" cy="3812147"/>
          </a:xfr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2717442"/>
            <a:ext cx="3966693" cy="3812147"/>
          </a:xfrm>
          <a:prstGeom prst="rect">
            <a:avLst/>
          </a:prstGeom>
        </p:spPr>
      </p:pic>
      <p:pic>
        <p:nvPicPr>
          <p:cNvPr id="7" name="Marcador de contenid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64" y="2717441"/>
            <a:ext cx="3902299" cy="3812147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14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13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5.- RECURSOS EMPLEADOS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sz="2400" b="1" dirty="0" smtClean="0"/>
              <a:t>HUMANOS: 2 nutriólogas comunitarias.</a:t>
            </a:r>
          </a:p>
          <a:p>
            <a:pPr algn="just"/>
            <a:r>
              <a:rPr lang="es-MX" sz="2400" b="1" dirty="0" smtClean="0"/>
              <a:t>FINANCIEROS: Partida federal y municipal en el seguimiento. </a:t>
            </a:r>
          </a:p>
          <a:p>
            <a:pPr algn="just"/>
            <a:r>
              <a:rPr lang="es-MX" sz="2400" b="1" dirty="0" smtClean="0"/>
              <a:t>Materiales: teatrinos, papelería en general, títeres, obras teatrales escolares.</a:t>
            </a:r>
          </a:p>
          <a:p>
            <a:pPr marL="0" indent="0">
              <a:buNone/>
            </a:pPr>
            <a:endParaRPr lang="es-MX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15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24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6.- criterios de evaluación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5459" y="2356834"/>
            <a:ext cx="10351952" cy="4404574"/>
          </a:xfrm>
        </p:spPr>
        <p:txBody>
          <a:bodyPr>
            <a:normAutofit/>
          </a:bodyPr>
          <a:lstStyle/>
          <a:p>
            <a:pPr algn="just"/>
            <a:r>
              <a:rPr lang="es-ES" sz="2400" b="1" dirty="0" smtClean="0">
                <a:effectLst/>
              </a:rPr>
              <a:t>Se </a:t>
            </a:r>
            <a:r>
              <a:rPr lang="es-ES" sz="2400" b="1" dirty="0">
                <a:effectLst/>
              </a:rPr>
              <a:t>realizó en el municipio </a:t>
            </a:r>
            <a:r>
              <a:rPr lang="es-ES" sz="2400" b="1" dirty="0" smtClean="0">
                <a:effectLst/>
              </a:rPr>
              <a:t>en </a:t>
            </a:r>
            <a:r>
              <a:rPr lang="es-ES" sz="2400" b="1" dirty="0">
                <a:effectLst/>
              </a:rPr>
              <a:t>12 primarias públicas y 10 </a:t>
            </a:r>
            <a:r>
              <a:rPr lang="es-ES" sz="2400" b="1" dirty="0" smtClean="0">
                <a:effectLst/>
              </a:rPr>
              <a:t>preescolares.</a:t>
            </a:r>
            <a:endParaRPr lang="es-MX" sz="2400" b="1" dirty="0">
              <a:effectLst/>
            </a:endParaRPr>
          </a:p>
          <a:p>
            <a:pPr algn="just"/>
            <a:r>
              <a:rPr lang="es-ES" sz="2400" b="1" dirty="0">
                <a:effectLst/>
              </a:rPr>
              <a:t>Para obtener la información con un carácter cuantitativo se procedió a la aplicación de una encuesta tanto estudiantes como padres de familia o algún otro familiar </a:t>
            </a:r>
            <a:r>
              <a:rPr lang="es-ES" sz="2400" b="1" dirty="0" smtClean="0">
                <a:effectLst/>
              </a:rPr>
              <a:t>directo para </a:t>
            </a:r>
            <a:r>
              <a:rPr lang="es-ES" sz="2400" b="1" dirty="0">
                <a:effectLst/>
              </a:rPr>
              <a:t>conocer el alcance y  trascendencia en cuanto a las acciones desarrolladas cotejando sus resultados con las metas planteadas para controlar procesos involucrados, dar continuidad y mejorar las acciones e identificar y corregir las desviaciones que se presenten.</a:t>
            </a:r>
            <a:endParaRPr lang="es-MX" sz="2400" b="1" dirty="0">
              <a:effectLst/>
            </a:endParaRPr>
          </a:p>
          <a:p>
            <a:r>
              <a:rPr lang="es-ES" sz="2400" b="1" dirty="0">
                <a:effectLst/>
              </a:rPr>
              <a:t>El tiempo aproximado de aplicación es de 5 </a:t>
            </a:r>
            <a:r>
              <a:rPr lang="es-ES" sz="2400" b="1" dirty="0" smtClean="0">
                <a:effectLst/>
              </a:rPr>
              <a:t>minutos formado </a:t>
            </a:r>
            <a:r>
              <a:rPr lang="es-ES" sz="2400" b="1" dirty="0">
                <a:effectLst/>
              </a:rPr>
              <a:t>por 10 reactivos.</a:t>
            </a:r>
            <a:endParaRPr lang="es-MX" sz="2400" b="1" dirty="0">
              <a:effectLst/>
            </a:endParaRPr>
          </a:p>
          <a:p>
            <a:pPr algn="just"/>
            <a:endParaRPr lang="es-MX" sz="2400" b="1" dirty="0">
              <a:effectLst/>
            </a:endParaRPr>
          </a:p>
          <a:p>
            <a:pPr algn="just"/>
            <a:endParaRPr lang="es-MX" sz="2400" b="1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511593"/>
          </a:xfrm>
        </p:spPr>
        <p:txBody>
          <a:bodyPr/>
          <a:lstStyle/>
          <a:p>
            <a:pPr algn="ctr"/>
            <a:r>
              <a:rPr lang="es-MX" b="1" dirty="0" smtClean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7.- IMPACTO Y/O RESULTADO</a:t>
            </a:r>
            <a:endParaRPr lang="es-MX" b="1" dirty="0"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440219"/>
              </p:ext>
            </p:extLst>
          </p:nvPr>
        </p:nvGraphicFramePr>
        <p:xfrm>
          <a:off x="6235305" y="1694732"/>
          <a:ext cx="5535985" cy="506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677370"/>
              </p:ext>
            </p:extLst>
          </p:nvPr>
        </p:nvGraphicFramePr>
        <p:xfrm>
          <a:off x="141668" y="1694732"/>
          <a:ext cx="6093637" cy="5066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10616619" y="5806002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z="2000" smtClean="0"/>
              <a:pPr/>
              <a:t>17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57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Impacto y/o resultados </a:t>
            </a:r>
            <a:endParaRPr lang="es-MX" b="1" dirty="0"/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1141413" y="1970469"/>
            <a:ext cx="9905998" cy="4584878"/>
          </a:xfrm>
        </p:spPr>
        <p:txBody>
          <a:bodyPr>
            <a:normAutofit/>
          </a:bodyPr>
          <a:lstStyle/>
          <a:p>
            <a:pPr algn="just"/>
            <a:r>
              <a:rPr lang="es-MX" sz="2400" b="1" dirty="0"/>
              <a:t>En la comparativa de la evaluación 2014-2015 esta presente la reducción del sobrepeso y la obesidad así mismo el peso normal de los niños y niñas de los preescolares </a:t>
            </a:r>
            <a:r>
              <a:rPr lang="es-MX" sz="2400" b="1" dirty="0" smtClean="0"/>
              <a:t>y primarias tuvo un aumento, el peso bajo aumento pero no se tomaron criterios de peso para la talla por lo que se individualizará sus casos en el seguimiento. </a:t>
            </a:r>
          </a:p>
          <a:p>
            <a:pPr algn="just"/>
            <a:endParaRPr lang="es-MX" sz="2400" b="1" dirty="0"/>
          </a:p>
          <a:p>
            <a:endParaRPr lang="es-MX" sz="2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18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0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8.- seguimiento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86867" y="1906073"/>
            <a:ext cx="9905998" cy="4739426"/>
          </a:xfrm>
        </p:spPr>
        <p:txBody>
          <a:bodyPr/>
          <a:lstStyle/>
          <a:p>
            <a:pPr algn="just"/>
            <a:r>
              <a:rPr lang="es-MX" sz="2400" b="1" dirty="0" smtClean="0"/>
              <a:t>Se mantendrá la vigilancia nutricional a cargo del smdif, así como los casos con alguna malnutrición se atenderá individualmente además de  continuar supervisiones en comedores escolares, aumentar la activación física 10 min antes de entrar a clases, cooperativas escolares, aumento del consumo de agua simple con garrafones en aulas, talleres de temas de alimentación en primarias, talleres de titerers en preescolares y talleres alimentarios a madres de familia así como continuar con los promotores los vigilantes en las escuelas llamados </a:t>
            </a:r>
            <a:r>
              <a:rPr lang="es-MX" b="1" dirty="0" smtClean="0"/>
              <a:t>“soldados por la salud alimentaria” </a:t>
            </a:r>
            <a:endParaRPr lang="es-MX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19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954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teolocholco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55" y="4076051"/>
            <a:ext cx="5743977" cy="255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1562100"/>
            <a:ext cx="9905998" cy="4404574"/>
          </a:xfrm>
        </p:spPr>
        <p:txBody>
          <a:bodyPr/>
          <a:lstStyle/>
          <a:p>
            <a:pPr algn="just"/>
            <a:r>
              <a:rPr lang="es-MX" sz="2400" b="1" dirty="0">
                <a:effectLst/>
              </a:rPr>
              <a:t>Se localiza al sur del estado, comprende una superficie de 77.91 kilómetros cuadrados, lo que representa el 1.95 por ciento del total del territorio estatal, el cual asciende a 3,991.14 kilómetros cuadrados, cuenta con una población total de 22,358  habitantes (INEGI 2013</a:t>
            </a:r>
            <a:r>
              <a:rPr lang="es-MX" sz="2400" b="1" dirty="0" smtClean="0">
                <a:effectLst/>
              </a:rPr>
              <a:t>).</a:t>
            </a:r>
          </a:p>
          <a:p>
            <a:pPr marL="0" indent="0">
              <a:buNone/>
            </a:pPr>
            <a:endParaRPr lang="es-MX" sz="2400" dirty="0" smtClean="0">
              <a:effectLst/>
            </a:endParaRPr>
          </a:p>
          <a:p>
            <a:endParaRPr lang="es-MX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1.- datos generales del Municipio de TEOLOCHOLCO</a:t>
            </a:r>
            <a:endParaRPr lang="es-MX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2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38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u="sng" dirty="0" smtClean="0"/>
              <a:t>Gracias </a:t>
            </a:r>
            <a:endParaRPr lang="es-MX" b="1" u="sng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5408" y="619796"/>
            <a:ext cx="5010955" cy="6246252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20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03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1.1 Características demográficas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3639" y="1955978"/>
            <a:ext cx="10467862" cy="4668592"/>
          </a:xfrm>
        </p:spPr>
        <p:txBody>
          <a:bodyPr>
            <a:normAutofit/>
          </a:bodyPr>
          <a:lstStyle/>
          <a:p>
            <a:pPr algn="just"/>
            <a:r>
              <a:rPr lang="es-MX" b="1" dirty="0" smtClean="0"/>
              <a:t> </a:t>
            </a:r>
            <a:r>
              <a:rPr lang="es-MX" sz="2400" b="1" dirty="0" smtClean="0"/>
              <a:t>Por </a:t>
            </a:r>
            <a:r>
              <a:rPr lang="es-MX" sz="2400" b="1" dirty="0"/>
              <a:t>lo que se refiere a la tasa de mortalidad general, este indicador presenta un registro ligeramente inferior al promedio estatal en 67 décimas porcentuales para el año 2011 y, el número de defunciones ascendió a 4.01 por cada mil habitantes en este mismo </a:t>
            </a:r>
            <a:r>
              <a:rPr lang="es-MX" sz="2400" b="1" dirty="0" smtClean="0"/>
              <a:t>periodo.</a:t>
            </a:r>
            <a:r>
              <a:rPr lang="es-MX" sz="2400" b="1" baseline="30000" dirty="0" smtClean="0"/>
              <a:t>1</a:t>
            </a:r>
            <a:endParaRPr lang="es-MX" sz="2400" b="1" dirty="0" smtClean="0"/>
          </a:p>
          <a:p>
            <a:pPr algn="just"/>
            <a:r>
              <a:rPr lang="es-MX" sz="2400" b="1" dirty="0"/>
              <a:t>E</a:t>
            </a:r>
            <a:r>
              <a:rPr lang="es-MX" sz="2400" b="1" dirty="0" smtClean="0"/>
              <a:t>n mortalidad se tiene a la diabetes mellitus tipo 2 como primera causa y seguida por las enfermedades isquémicas del corazón.</a:t>
            </a:r>
            <a:r>
              <a:rPr lang="es-MX" sz="2400" b="1" baseline="30000" dirty="0" smtClean="0"/>
              <a:t>2</a:t>
            </a:r>
            <a:endParaRPr lang="es-MX" sz="2400" b="1" dirty="0" smtClean="0"/>
          </a:p>
          <a:p>
            <a:pPr algn="just"/>
            <a:r>
              <a:rPr lang="es-MX" sz="2400" b="1" dirty="0"/>
              <a:t>Con respecto a la tasa de mortalidad </a:t>
            </a:r>
            <a:r>
              <a:rPr lang="es-MX" sz="2400" b="1" dirty="0" smtClean="0"/>
              <a:t>infantil, esta </a:t>
            </a:r>
            <a:r>
              <a:rPr lang="es-MX" sz="2400" b="1" dirty="0"/>
              <a:t>se sitúa 98 décimas porcentuales por abajo del promedio estatal, el cual se ubica en 13.09 defunciones por cada mil infantes menores de un año nacidos </a:t>
            </a:r>
            <a:r>
              <a:rPr lang="es-MX" sz="2400" b="1" dirty="0" smtClean="0"/>
              <a:t>vivos.</a:t>
            </a:r>
            <a:r>
              <a:rPr lang="es-MX" sz="2400" b="1" baseline="30000" dirty="0" smtClean="0"/>
              <a:t>2</a:t>
            </a:r>
            <a:endParaRPr lang="es-MX" sz="2400" b="1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s-MX" sz="1200" dirty="0" smtClean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s-MX" sz="1200" dirty="0"/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 smtClean="0"/>
              <a:t>1.- inegi 2013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dirty="0" smtClean="0"/>
              <a:t>2.- Sistema de Estadística Epidemiológica de  Defunciones 2014</a:t>
            </a:r>
            <a:endParaRPr lang="es-MX" sz="1400" dirty="0"/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810037" y="5898523"/>
            <a:ext cx="9775065" cy="38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3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530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2.- Problemática 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1777284"/>
            <a:ext cx="9905998" cy="4855335"/>
          </a:xfrm>
        </p:spPr>
        <p:txBody>
          <a:bodyPr>
            <a:normAutofit/>
          </a:bodyPr>
          <a:lstStyle/>
          <a:p>
            <a:pPr algn="just"/>
            <a:r>
              <a:rPr lang="es-MX" sz="2400" b="1" dirty="0" smtClean="0"/>
              <a:t>Crecimiento del sobrepeso y la obesidad infantil en el municipio a partir del diagnostico nutricional en el 2014; se identifico que el 30% de 4,280* niños y niñas de preescolar y primarias de las 22 escuelas públicas cursaba con algún tipo de malnutrición (peso bajo, sobrepeso y obesidad). Y el 7% cursaba con obesidad infantil como diagnostico de enfermedad crónica.</a:t>
            </a:r>
          </a:p>
          <a:p>
            <a:pPr algn="just"/>
            <a:r>
              <a:rPr lang="es-MX" sz="2400" b="1" dirty="0" smtClean="0"/>
              <a:t> Y el 20% cursaba con sobrepeso lo que significa que 856 niños y niñas de seguir así llegarían a incrementar el % de obesidad equivalente al que se tenia de 300 niños mismos que tendrían riesgo de presentar diabetes mellitus tipo 2 o síndrome metabólico. </a:t>
            </a:r>
          </a:p>
          <a:p>
            <a:pPr marL="0" indent="0" algn="just">
              <a:buNone/>
            </a:pPr>
            <a:endParaRPr lang="es-MX" sz="1400" dirty="0" smtClean="0"/>
          </a:p>
          <a:p>
            <a:pPr marL="0" indent="0" algn="just">
              <a:buNone/>
            </a:pPr>
            <a:r>
              <a:rPr lang="es-MX" sz="1400" dirty="0" smtClean="0"/>
              <a:t>       * </a:t>
            </a:r>
            <a:r>
              <a:rPr lang="es-MX" sz="1400" b="1" dirty="0" err="1" smtClean="0"/>
              <a:t>Sep</a:t>
            </a:r>
            <a:r>
              <a:rPr lang="es-MX" sz="1400" b="1" dirty="0" smtClean="0"/>
              <a:t>- </a:t>
            </a:r>
            <a:r>
              <a:rPr lang="es-MX" sz="1400" b="1" dirty="0" err="1" smtClean="0"/>
              <a:t>Uset</a:t>
            </a:r>
            <a:r>
              <a:rPr lang="es-MX" sz="1400" b="1" dirty="0" smtClean="0"/>
              <a:t> 2014</a:t>
            </a:r>
            <a:endParaRPr lang="es-MX" sz="1400" b="1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1638617" y="5947800"/>
            <a:ext cx="916529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4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13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497983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/>
              <a:t>EVALUACIÓN NUTRICIONAL EN PREESCOLARES Y ESCOLARES 2014</a:t>
            </a:r>
            <a:endParaRPr lang="es-MX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073711"/>
              </p:ext>
            </p:extLst>
          </p:nvPr>
        </p:nvGraphicFramePr>
        <p:xfrm>
          <a:off x="1141413" y="1223493"/>
          <a:ext cx="9906000" cy="531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5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448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3.- OBJETIVO DEL PROYECTO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2061692"/>
            <a:ext cx="9905998" cy="3124201"/>
          </a:xfrm>
        </p:spPr>
        <p:txBody>
          <a:bodyPr/>
          <a:lstStyle/>
          <a:p>
            <a:pPr algn="just"/>
            <a:r>
              <a:rPr lang="es-MX" sz="2400" b="1" dirty="0">
                <a:effectLst/>
              </a:rPr>
              <a:t>Establecer estrategias de promoción, educación en salud y alfabetismo nutricional que contribuyan a prevenir y disminuir el sobrepeso y la obesidad en escolares y preescolares  de las comunidades de Acxotla del Monte, Cuaxinca y Aztama mediante el fortalecimiento de determinantes positivos.      </a:t>
            </a:r>
          </a:p>
          <a:p>
            <a:pPr marL="0" indent="0">
              <a:buNone/>
            </a:pPr>
            <a:r>
              <a:rPr lang="es-MX" dirty="0">
                <a:effectLst/>
              </a:rPr>
              <a:t> 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6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12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/>
              <a:t>4.- ACTIVIDADES DESARROLLADAS DURANTE EL PROYECTO</a:t>
            </a: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2400" b="1" dirty="0" smtClean="0"/>
              <a:t>1.-</a:t>
            </a:r>
            <a:r>
              <a:rPr lang="es-MX" sz="2400" b="1" dirty="0" smtClean="0">
                <a:effectLst/>
              </a:rPr>
              <a:t>Firma </a:t>
            </a:r>
            <a:r>
              <a:rPr lang="es-MX" sz="2400" b="1" dirty="0">
                <a:effectLst/>
              </a:rPr>
              <a:t>de acuerdo de colaboración con instituciones para promover conductas y estilos de vida saludables, alimentación saludable y equilibrada, consumo de agua simple, higiene y actividad física.	</a:t>
            </a:r>
            <a:endParaRPr lang="es-MX" sz="24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7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49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543" y="862884"/>
            <a:ext cx="9905998" cy="827468"/>
          </a:xfrm>
        </p:spPr>
        <p:txBody>
          <a:bodyPr>
            <a:normAutofit fontScale="90000"/>
          </a:bodyPr>
          <a:lstStyle/>
          <a:p>
            <a:pPr algn="ctr"/>
            <a:r>
              <a:rPr lang="es-MX" b="1" dirty="0" smtClean="0"/>
              <a:t>PRESENTACIÓN DEL PROYECTO Y FIRMA DEL ACUERDO MUNICIPAL PARA LA SALUD ALIMENTARIA</a:t>
            </a:r>
            <a:endParaRPr lang="es-MX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1841679"/>
            <a:ext cx="10055738" cy="4610635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8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57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ACTIVIDADES DESARROLLADAS DURANTE EL PROYECTO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3" y="2514600"/>
            <a:ext cx="9905998" cy="3847563"/>
          </a:xfrm>
        </p:spPr>
        <p:txBody>
          <a:bodyPr/>
          <a:lstStyle/>
          <a:p>
            <a:pPr algn="just"/>
            <a:r>
              <a:rPr lang="es-MX" sz="2400" b="1" dirty="0">
                <a:effectLst/>
              </a:rPr>
              <a:t>2.-Formación y capacitación de promotores "soldados para la salud alimentaria" </a:t>
            </a:r>
            <a:r>
              <a:rPr lang="es-MX" sz="2400" b="1" dirty="0" smtClean="0">
                <a:effectLst/>
              </a:rPr>
              <a:t>.</a:t>
            </a:r>
          </a:p>
          <a:p>
            <a:pPr algn="just"/>
            <a:r>
              <a:rPr lang="es-MX" sz="2400" b="1" dirty="0">
                <a:effectLst/>
              </a:rPr>
              <a:t>3.-Difusión del proyecto en las comunidades de Acxotla del Monte,          El Carmen Aztama, Cuaxinca y las secciones de Teolocholco. </a:t>
            </a:r>
          </a:p>
          <a:p>
            <a:pPr algn="just"/>
            <a:r>
              <a:rPr lang="es-MX" sz="2400" b="1" dirty="0">
                <a:effectLst/>
              </a:rPr>
              <a:t>4.-Talleres de títeres para preescolares.		</a:t>
            </a:r>
          </a:p>
          <a:p>
            <a:pPr algn="just"/>
            <a:r>
              <a:rPr lang="es-MX" sz="2400" b="1" dirty="0">
                <a:effectLst/>
              </a:rPr>
              <a:t>5.-Obras de teatro para escolares.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2000" smtClean="0"/>
              <a:pPr/>
              <a:t>9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28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ll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TM03457485[[fn=Malla]]</Template>
  <TotalTime>560</TotalTime>
  <Words>902</Words>
  <Application>Microsoft Office PowerPoint</Application>
  <PresentationFormat>Panorámica</PresentationFormat>
  <Paragraphs>88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Century Gothic</vt:lpstr>
      <vt:lpstr>Malla</vt:lpstr>
      <vt:lpstr>“Soldados por la salud ALIMENTARIA, prevención del sobrepeso y la obesidad INFANTIL 2015”</vt:lpstr>
      <vt:lpstr>1.- datos generales del Municipio de TEOLOCHOLCO</vt:lpstr>
      <vt:lpstr>1.1 Características demográficas</vt:lpstr>
      <vt:lpstr>2.- Problemática </vt:lpstr>
      <vt:lpstr>EVALUACIÓN NUTRICIONAL EN PREESCOLARES Y ESCOLARES 2014</vt:lpstr>
      <vt:lpstr>3.- OBJETIVO DEL PROYECTO</vt:lpstr>
      <vt:lpstr>4.- ACTIVIDADES DESARROLLADAS DURANTE EL PROYECTO</vt:lpstr>
      <vt:lpstr>PRESENTACIÓN DEL PROYECTO Y FIRMA DEL ACUERDO MUNICIPAL PARA LA SALUD ALIMENTARIA</vt:lpstr>
      <vt:lpstr>ACTIVIDADES DESARROLLADAS DURANTE EL PROYECTO</vt:lpstr>
      <vt:lpstr>SE Formaron 300 promotores infantiles “soldados por la salud alimentaria, 10 talleres de títeres, 12 obras de teatro  </vt:lpstr>
      <vt:lpstr>ACTIVIDADES DESARROLLADAS DURANTE EL PROYECTO</vt:lpstr>
      <vt:lpstr>Desarrollo de competencias y participación comunitaria</vt:lpstr>
      <vt:lpstr>ACTIVIDADES DESARROLLADAS DURANTE EL PROYECTO</vt:lpstr>
      <vt:lpstr>Acciones integradas, Desarrollo de competencias y participación comunitaria</vt:lpstr>
      <vt:lpstr>5.- RECURSOS EMPLEADOS </vt:lpstr>
      <vt:lpstr>6.- criterios de evaluación </vt:lpstr>
      <vt:lpstr>7.- IMPACTO Y/O RESULTADO</vt:lpstr>
      <vt:lpstr>Impacto y/o resultados </vt:lpstr>
      <vt:lpstr>8.- seguimiento </vt:lpstr>
      <vt:lpstr>Gracias 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FRED</dc:creator>
  <cp:lastModifiedBy>FRED</cp:lastModifiedBy>
  <cp:revision>34</cp:revision>
  <dcterms:created xsi:type="dcterms:W3CDTF">2016-12-01T01:14:36Z</dcterms:created>
  <dcterms:modified xsi:type="dcterms:W3CDTF">2016-12-02T04:12:04Z</dcterms:modified>
</cp:coreProperties>
</file>